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4" r:id="rId3"/>
    <p:sldId id="259" r:id="rId4"/>
    <p:sldId id="260" r:id="rId5"/>
    <p:sldId id="266" r:id="rId6"/>
    <p:sldId id="267" r:id="rId7"/>
    <p:sldId id="269" r:id="rId8"/>
    <p:sldId id="268" r:id="rId9"/>
    <p:sldId id="262" r:id="rId10"/>
    <p:sldId id="270" r:id="rId11"/>
    <p:sldId id="271" r:id="rId12"/>
    <p:sldId id="265" r:id="rId13"/>
    <p:sldId id="261" r:id="rId14"/>
    <p:sldId id="26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C4CF5-E424-4C63-8DA8-537A30EF9CA5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BB8AF-EA34-4A83-824D-E0AAA035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Nutrient management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Source: Apply the right nutrients based on what the crop needs to grow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Manure and other organic matter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Inorganic nitrogen like anhydrous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Time: Apply nutrients when the crop needs it – as the crop starts to grow and after it is harvested to replenish the soil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when temperature is below 50 degrees F to minimize leaching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right before peak crop maturation when plant is readily using nitrogen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Place: Apply nutrients in the right place so more nutrients are used by the crop and less are lost to leaching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 rate technology adjusting the rate of fertilizer application based on soil tests and soil maps of the field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Manure injection to minimize smell and deliver nutrients to root zone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Rate: Apply the correct amount of nutrients that the crop needs to grow – not too much, not too little. 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 rate technology adjusting the rate of fertilizer application based on soil tests and soil maps of the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BB8AF-EA34-4A83-824D-E0AAA035EA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2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02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34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3E7B-86AF-49F4-AEBB-95E10FB424BF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Jffz_CRISI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s://youtu.be/cJffz_CRISI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Nitrogen Runoff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nitrogen runoff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Nitrate is soluble in water</a:t>
            </a:r>
          </a:p>
          <a:p>
            <a:r>
              <a:rPr lang="en-US" dirty="0"/>
              <a:t>Nitrate is negatively charged and doesn’t have an ion bond with soil particles</a:t>
            </a:r>
          </a:p>
          <a:p>
            <a:r>
              <a:rPr lang="en-US" dirty="0"/>
              <a:t>If water supply is too high, nitrate stays in solution and can leach out of soil or drain out through tile lines</a:t>
            </a:r>
          </a:p>
          <a:p>
            <a:r>
              <a:rPr lang="en-US" dirty="0"/>
              <a:t>Leaching can increase </a:t>
            </a:r>
          </a:p>
          <a:p>
            <a:pPr lvl="1"/>
            <a:r>
              <a:rPr lang="en-US" dirty="0"/>
              <a:t>from high rates of nitrogen fertilizers applied</a:t>
            </a:r>
          </a:p>
          <a:p>
            <a:pPr lvl="1"/>
            <a:r>
              <a:rPr lang="en-US" dirty="0"/>
              <a:t>fertilizing during rainy seasons</a:t>
            </a:r>
          </a:p>
          <a:p>
            <a:pPr lvl="1"/>
            <a:r>
              <a:rPr lang="en-US" dirty="0"/>
              <a:t>low nitrogen uptake by the crop</a:t>
            </a:r>
          </a:p>
          <a:p>
            <a:pPr lvl="1"/>
            <a:r>
              <a:rPr lang="en-US" dirty="0"/>
              <a:t>coarse soil textures.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2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excess nitrogen runoff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Contamination of drinking water: human health concerns (blue baby syndrome)</a:t>
            </a:r>
          </a:p>
          <a:p>
            <a:r>
              <a:rPr lang="en-US" dirty="0"/>
              <a:t>Applied ammonium can reduce soil pH and lower soil quality</a:t>
            </a:r>
          </a:p>
          <a:p>
            <a:r>
              <a:rPr lang="en-US" dirty="0"/>
              <a:t>Algae bloom – dead zones depleting dissolved oxygen in bodies of water like the Gulf of Mexico (below)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04" y="3914024"/>
            <a:ext cx="4304908" cy="285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5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092287" cy="1280890"/>
          </a:xfrm>
        </p:spPr>
        <p:txBody>
          <a:bodyPr>
            <a:normAutofit/>
          </a:bodyPr>
          <a:lstStyle/>
          <a:p>
            <a:r>
              <a:rPr lang="en-US" dirty="0"/>
              <a:t>Nitrogen deposits into the Mississippi Watershed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42" r="4346" b="6779"/>
          <a:stretch/>
        </p:blipFill>
        <p:spPr>
          <a:xfrm>
            <a:off x="2589212" y="2032671"/>
            <a:ext cx="7790205" cy="3979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89212" y="634406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http://nadp.sws.uiuc.edu/newsletter/nl3/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0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046" t="9663" r="14541" b="22022"/>
          <a:stretch/>
        </p:blipFill>
        <p:spPr>
          <a:xfrm>
            <a:off x="2561513" y="830425"/>
            <a:ext cx="7371054" cy="5520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9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061426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Nutrient Management </a:t>
            </a:r>
            <a:r>
              <a:rPr lang="en-US" sz="2700" dirty="0"/>
              <a:t>– to minimize nitrate runoff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272" y="115707"/>
            <a:ext cx="5968501" cy="5962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32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Land Management </a:t>
            </a:r>
            <a:r>
              <a:rPr lang="en-US" sz="2400" dirty="0"/>
              <a:t>– to minimize nitrate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No-till farming</a:t>
            </a:r>
          </a:p>
          <a:p>
            <a:r>
              <a:rPr lang="en-US" dirty="0"/>
              <a:t>Cover crops</a:t>
            </a:r>
          </a:p>
          <a:p>
            <a:r>
              <a:rPr lang="en-US" dirty="0"/>
              <a:t>Terracing</a:t>
            </a:r>
          </a:p>
          <a:p>
            <a:r>
              <a:rPr lang="en-US" dirty="0"/>
              <a:t>Tiling</a:t>
            </a:r>
          </a:p>
          <a:p>
            <a:r>
              <a:rPr lang="en-US" dirty="0"/>
              <a:t>Bioreactors</a:t>
            </a:r>
          </a:p>
          <a:p>
            <a:r>
              <a:rPr lang="en-US" dirty="0"/>
              <a:t>Buffer zones</a:t>
            </a:r>
          </a:p>
          <a:p>
            <a:r>
              <a:rPr lang="en-US" dirty="0"/>
              <a:t>Riparian area management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6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061426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Land use change over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587" t="28737" r="28716" b="22402"/>
          <a:stretch/>
        </p:blipFill>
        <p:spPr>
          <a:xfrm>
            <a:off x="5931016" y="231975"/>
            <a:ext cx="5904395" cy="3082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516" t="30385" r="28715" b="8048"/>
          <a:stretch/>
        </p:blipFill>
        <p:spPr>
          <a:xfrm>
            <a:off x="282058" y="3036814"/>
            <a:ext cx="5714394" cy="3681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1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to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600"/>
            <a:ext cx="6361841" cy="458598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Macronutrient – plants need large amounts of it to sustain basic metabolic functions</a:t>
            </a:r>
          </a:p>
          <a:p>
            <a:pPr lvl="1"/>
            <a:r>
              <a:rPr lang="en-US" dirty="0"/>
              <a:t>Plants have 1-6% of nitrogen by weight</a:t>
            </a:r>
          </a:p>
          <a:p>
            <a:pPr lvl="1"/>
            <a:r>
              <a:rPr lang="en-US" dirty="0"/>
              <a:t>Building block for structure and function</a:t>
            </a:r>
          </a:p>
          <a:p>
            <a:pPr lvl="1"/>
            <a:r>
              <a:rPr lang="en-US" dirty="0"/>
              <a:t>Essential to produce amino acids which then produce proteins</a:t>
            </a:r>
          </a:p>
          <a:p>
            <a:pPr lvl="1"/>
            <a:r>
              <a:rPr lang="en-US" dirty="0"/>
              <a:t>Functional group on enzymes allowing them to complete specific reactions</a:t>
            </a:r>
          </a:p>
          <a:p>
            <a:pPr lvl="1"/>
            <a:r>
              <a:rPr lang="en-US" dirty="0"/>
              <a:t>Building block of nucleic acids that make up DNA and RNA</a:t>
            </a:r>
          </a:p>
          <a:p>
            <a:pPr lvl="1"/>
            <a:r>
              <a:rPr lang="en-US" dirty="0"/>
              <a:t>Nitrogen is in the center of the chlorophyll molecule which allows plants to photosynthesize</a:t>
            </a:r>
          </a:p>
          <a:p>
            <a:pPr lvl="1"/>
            <a:r>
              <a:rPr lang="en-US" dirty="0"/>
              <a:t>Nitrogen uses carbohydrates giving the plant structure</a:t>
            </a:r>
          </a:p>
          <a:p>
            <a:pPr lvl="1"/>
            <a:r>
              <a:rPr lang="en-US" dirty="0"/>
              <a:t>Nitrogen builds the protein found in grain (wheat, corn, etc.) that humans then eat</a:t>
            </a:r>
          </a:p>
          <a:p>
            <a:pPr lvl="2"/>
            <a:r>
              <a:rPr lang="en-US" dirty="0"/>
              <a:t>Grain is graded on protein</a:t>
            </a:r>
          </a:p>
          <a:p>
            <a:pPr lvl="2"/>
            <a:r>
              <a:rPr lang="en-US" dirty="0"/>
              <a:t>Low protein might return a low price for the grain to the farmer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054" y="185257"/>
            <a:ext cx="3048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9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Deficiencies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716657" cy="3777622"/>
          </a:xfrm>
        </p:spPr>
        <p:txBody>
          <a:bodyPr/>
          <a:lstStyle/>
          <a:p>
            <a:pPr lvl="1"/>
            <a:r>
              <a:rPr lang="en-US" dirty="0"/>
              <a:t>If nitrogen resources in the soil are limited, crop growth and production becomes impaired</a:t>
            </a:r>
          </a:p>
          <a:p>
            <a:pPr lvl="1"/>
            <a:r>
              <a:rPr lang="en-US" dirty="0"/>
              <a:t>If nitrogen in soil is low, soil amendments (fertilizers) are added to increase nitrogen levels.</a:t>
            </a:r>
          </a:p>
          <a:p>
            <a:pPr lvl="1"/>
            <a:r>
              <a:rPr lang="en-US" dirty="0"/>
              <a:t>Plants deficient in nitrogen will show signs of yellowing</a:t>
            </a:r>
          </a:p>
          <a:p>
            <a:pPr lvl="1"/>
            <a:r>
              <a:rPr lang="en-US" dirty="0"/>
              <a:t>Plants deficient in nitrogen will not be able to complete metabolic functions</a:t>
            </a:r>
          </a:p>
          <a:p>
            <a:pPr lvl="1"/>
            <a:r>
              <a:rPr lang="en-US" dirty="0"/>
              <a:t>Decreased growth and vigor</a:t>
            </a:r>
          </a:p>
          <a:p>
            <a:pPr lvl="1"/>
            <a:r>
              <a:rPr lang="en-US" dirty="0"/>
              <a:t>Crop yield and quality decreases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195"/>
          <a:stretch/>
        </p:blipFill>
        <p:spPr>
          <a:xfrm>
            <a:off x="7460300" y="2558642"/>
            <a:ext cx="4647088" cy="306027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169167" y="2776756"/>
            <a:ext cx="2818701" cy="1245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58774" y="4496499"/>
            <a:ext cx="237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Yellow coloring, nitrogen deficient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7915" y="2235476"/>
            <a:ext cx="237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Rich, green color, sufficient nitrogen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7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Nitrate Levels</a:t>
            </a:r>
          </a:p>
        </p:txBody>
      </p:sp>
      <p:pic>
        <p:nvPicPr>
          <p:cNvPr id="7" name="cJffz_CRIS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77886" y="1565147"/>
            <a:ext cx="7968343" cy="4482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2925" y="6344066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https://youtu.be/cJffz_CRISI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7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Nitrate Levels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Soil levels will be different in every field</a:t>
            </a:r>
          </a:p>
          <a:p>
            <a:pPr lvl="0"/>
            <a:r>
              <a:rPr lang="en-US" dirty="0"/>
              <a:t>We can measure nitrate levels in food (per 100 gram serving)</a:t>
            </a:r>
          </a:p>
          <a:p>
            <a:pPr lvl="1"/>
            <a:r>
              <a:rPr lang="en-US" dirty="0"/>
              <a:t>Arugula: 480 milligrams </a:t>
            </a:r>
          </a:p>
          <a:p>
            <a:pPr lvl="1"/>
            <a:r>
              <a:rPr lang="en-US" dirty="0"/>
              <a:t>Rhubarb: 247 milligrams </a:t>
            </a:r>
          </a:p>
          <a:p>
            <a:pPr lvl="1"/>
            <a:r>
              <a:rPr lang="en-US" dirty="0"/>
              <a:t>Butter leaf lettuce: 200 milligrams</a:t>
            </a:r>
          </a:p>
          <a:p>
            <a:pPr lvl="1"/>
            <a:r>
              <a:rPr lang="en-US" dirty="0"/>
              <a:t>Beets: 110 milligrams</a:t>
            </a:r>
          </a:p>
          <a:p>
            <a:pPr lvl="1"/>
            <a:r>
              <a:rPr lang="en-US" dirty="0"/>
              <a:t>Carrots: 92-195 milligrams</a:t>
            </a:r>
          </a:p>
          <a:p>
            <a:pPr lvl="1"/>
            <a:r>
              <a:rPr lang="en-US" dirty="0"/>
              <a:t> Spinach: 24-387 milligrams</a:t>
            </a:r>
          </a:p>
          <a:p>
            <a:pPr lvl="1"/>
            <a:r>
              <a:rPr lang="en-US" dirty="0"/>
              <a:t>Cauliflower: 20-50 milligrams</a:t>
            </a:r>
          </a:p>
          <a:p>
            <a:r>
              <a:rPr lang="en-US" dirty="0"/>
              <a:t>Most of the nitrates in our diet come from vegetables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Nitrate Levels – Health benefits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hypertension</a:t>
            </a:r>
          </a:p>
          <a:p>
            <a:r>
              <a:rPr lang="en-US" dirty="0"/>
              <a:t>Treat high blood pressure</a:t>
            </a:r>
          </a:p>
          <a:p>
            <a:r>
              <a:rPr lang="en-US" dirty="0"/>
              <a:t>Lower risk of heart disease</a:t>
            </a:r>
          </a:p>
          <a:p>
            <a:r>
              <a:rPr lang="en-US" dirty="0"/>
              <a:t>Act as antimicrobials in the digestive system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6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Nitrate Levels –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Infants (under 6 months of age) exposed to large amounts of nitrates usually in drinking water cannot process the nitrates.</a:t>
            </a:r>
          </a:p>
          <a:p>
            <a:r>
              <a:rPr lang="en-US" dirty="0"/>
              <a:t>This can lead to a dangerous condition called methemoglobinemia sometimes called blue baby syndrome</a:t>
            </a:r>
          </a:p>
          <a:p>
            <a:pPr lvl="1"/>
            <a:r>
              <a:rPr lang="en-US" dirty="0"/>
              <a:t>Hemoglobin in the blood cannot carry oxygen to cells</a:t>
            </a:r>
          </a:p>
          <a:p>
            <a:pPr lvl="1"/>
            <a:r>
              <a:rPr lang="en-US" dirty="0"/>
              <a:t>Bluish color in the skin results</a:t>
            </a:r>
          </a:p>
          <a:p>
            <a:pPr lvl="1"/>
            <a:r>
              <a:rPr lang="en-US" dirty="0"/>
              <a:t>Severe cases can result in death</a:t>
            </a:r>
          </a:p>
          <a:p>
            <a:r>
              <a:rPr lang="en-US" dirty="0"/>
              <a:t>This can result when nitrates are more than 10 parts per million in water</a:t>
            </a:r>
          </a:p>
          <a:p>
            <a:r>
              <a:rPr lang="en-US" dirty="0"/>
              <a:t>278 cases in 1940s and 1950s. Only two cases have been reported since the 1960s. </a:t>
            </a:r>
          </a:p>
          <a:p>
            <a:r>
              <a:rPr lang="en-US" dirty="0"/>
              <a:t>Today, municipal water is treated to have no more than 10 parts per million of nitrates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Nitrogen in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138158" cy="45263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Increase production of cereal crops (corn, wheat, rice, etc.) highly correlates with increased use of nitrogen fertilizers</a:t>
            </a:r>
          </a:p>
          <a:p>
            <a:r>
              <a:rPr lang="en-US" dirty="0"/>
              <a:t>This was known as the Green Revolution</a:t>
            </a:r>
          </a:p>
          <a:p>
            <a:r>
              <a:rPr lang="en-US" dirty="0"/>
              <a:t>Nitrogen not used by plants stays in the soil, is converted to gas through denitrification, or leaches into waterways</a:t>
            </a:r>
          </a:p>
          <a:p>
            <a:r>
              <a:rPr lang="en-US" dirty="0"/>
              <a:t>Sources of added nitrogen include: </a:t>
            </a:r>
          </a:p>
          <a:p>
            <a:pPr lvl="1"/>
            <a:r>
              <a:rPr lang="en-US" dirty="0"/>
              <a:t>Organic sources: legumes, poultry or cow manure (only 50-70% is plant available)</a:t>
            </a:r>
          </a:p>
          <a:p>
            <a:pPr lvl="1"/>
            <a:r>
              <a:rPr lang="en-US" dirty="0"/>
              <a:t>Inorganic sources: ammonia or urea (98% is plant available)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536" t="18503" r="14337" b="21640"/>
          <a:stretch/>
        </p:blipFill>
        <p:spPr>
          <a:xfrm>
            <a:off x="6727370" y="1665595"/>
            <a:ext cx="5380018" cy="3952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7" y="6349007"/>
            <a:ext cx="839257" cy="5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587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572</TotalTime>
  <Words>824</Words>
  <Application>Microsoft Office PowerPoint</Application>
  <PresentationFormat>Widescreen</PresentationFormat>
  <Paragraphs>94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Wisp</vt:lpstr>
      <vt:lpstr>Nitrogen Runoff</vt:lpstr>
      <vt:lpstr>Land use change over time</vt:lpstr>
      <vt:lpstr>Importance to Plants</vt:lpstr>
      <vt:lpstr>Nitrogen Deficiencies </vt:lpstr>
      <vt:lpstr>Natural Nitrate Levels</vt:lpstr>
      <vt:lpstr>Natural Nitrate Levels</vt:lpstr>
      <vt:lpstr>Natural Nitrate Levels – Health benefits</vt:lpstr>
      <vt:lpstr>Natural Nitrate Levels – Problem</vt:lpstr>
      <vt:lpstr>Nitrogen in Agriculture</vt:lpstr>
      <vt:lpstr>Causes of nitrogen runoff</vt:lpstr>
      <vt:lpstr>Problems of excess nitrogen runoff</vt:lpstr>
      <vt:lpstr>Nitrogen deposits into the Mississippi Watershed</vt:lpstr>
      <vt:lpstr>PowerPoint Presentation</vt:lpstr>
      <vt:lpstr>Nutrient Management – to minimize nitrate runoff</vt:lpstr>
      <vt:lpstr>Land Management – to minimize nitrate runoff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Nitrogen Cycle</dc:title>
  <dc:creator>Will Fett</dc:creator>
  <cp:lastModifiedBy>Will Fett</cp:lastModifiedBy>
  <cp:revision>21</cp:revision>
  <dcterms:created xsi:type="dcterms:W3CDTF">2017-03-15T15:26:13Z</dcterms:created>
  <dcterms:modified xsi:type="dcterms:W3CDTF">2017-05-04T14:28:10Z</dcterms:modified>
</cp:coreProperties>
</file>